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9" r:id="rId3"/>
    <p:sldId id="260" r:id="rId4"/>
    <p:sldId id="256" r:id="rId5"/>
    <p:sldId id="287" r:id="rId6"/>
    <p:sldId id="269" r:id="rId7"/>
    <p:sldId id="288" r:id="rId8"/>
    <p:sldId id="273" r:id="rId9"/>
    <p:sldId id="289" r:id="rId10"/>
    <p:sldId id="290" r:id="rId11"/>
    <p:sldId id="293" r:id="rId12"/>
    <p:sldId id="291" r:id="rId13"/>
    <p:sldId id="294" r:id="rId14"/>
    <p:sldId id="292" r:id="rId15"/>
    <p:sldId id="277" r:id="rId16"/>
    <p:sldId id="286" r:id="rId17"/>
    <p:sldId id="280" r:id="rId18"/>
  </p:sldIdLst>
  <p:sldSz cx="12192000" cy="6858000"/>
  <p:notesSz cx="6888163" cy="10018713"/>
  <p:embeddedFontLs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ONnO9gdHSLQ0ACHe72Zn8yfBU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413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D06360B-332B-4011-931C-6CD73C28C26C}" type="datetimeFigureOut">
              <a:rPr lang="en-AU" smtClean="0"/>
              <a:t>23/10/2022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D82A9E7-7801-4F4F-9653-2BDFB34A35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018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306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344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85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81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722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011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63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50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21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92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79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7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958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614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51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7"/>
          <p:cNvSpPr/>
          <p:nvPr/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 extrusionOk="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5A4632"/>
              </a:gs>
              <a:gs pos="30000">
                <a:srgbClr val="5A4632"/>
              </a:gs>
              <a:gs pos="40000">
                <a:srgbClr val="816648"/>
              </a:gs>
              <a:gs pos="60000">
                <a:srgbClr val="5A4632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" name="Google Shape;18;p17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4D3C2B"/>
              </a:gs>
              <a:gs pos="50000">
                <a:srgbClr val="4D3C2B"/>
              </a:gs>
              <a:gs pos="100000">
                <a:srgbClr val="5A463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B5987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0" name="Google Shape;20;p17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21" name="Google Shape;21;p17"/>
            <p:cNvSpPr/>
            <p:nvPr/>
          </p:nvSpPr>
          <p:spPr>
            <a:xfrm rot="8100000" flipH="1">
              <a:off x="5005634" y="4191206"/>
              <a:ext cx="1853969" cy="926985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" name="Google Shape;22;p17"/>
            <p:cNvSpPr/>
            <p:nvPr/>
          </p:nvSpPr>
          <p:spPr>
            <a:xfrm rot="8100000" flipH="1">
              <a:off x="4957101" y="4052255"/>
              <a:ext cx="1853969" cy="1093090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B5987B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" name="Google Shape;23;p17"/>
            <p:cNvSpPr/>
            <p:nvPr/>
          </p:nvSpPr>
          <p:spPr>
            <a:xfrm rot="2700000" flipH="1">
              <a:off x="6040374" y="3601683"/>
              <a:ext cx="107098" cy="466589"/>
            </a:xfrm>
            <a:prstGeom prst="ellipse">
              <a:avLst/>
            </a:prstGeom>
            <a:solidFill>
              <a:srgbClr val="5A46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4" name="Google Shape;24;p17"/>
            <p:cNvSpPr/>
            <p:nvPr/>
          </p:nvSpPr>
          <p:spPr>
            <a:xfrm rot="2700000" flipH="1">
              <a:off x="5059348" y="4582709"/>
              <a:ext cx="107098" cy="466589"/>
            </a:xfrm>
            <a:prstGeom prst="ellipse">
              <a:avLst/>
            </a:prstGeom>
            <a:solidFill>
              <a:srgbClr val="5A46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 rot="5400000">
            <a:off x="4107182" y="-1442457"/>
            <a:ext cx="3978963" cy="11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88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7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66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36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31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2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6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3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8"/>
          <p:cNvGrpSpPr/>
          <p:nvPr/>
        </p:nvGrpSpPr>
        <p:grpSpPr>
          <a:xfrm>
            <a:off x="363888" y="5322560"/>
            <a:ext cx="1030305" cy="1030305"/>
            <a:chOff x="10240859" y="1436639"/>
            <a:chExt cx="1030305" cy="1030305"/>
          </a:xfrm>
        </p:grpSpPr>
        <p:sp>
          <p:nvSpPr>
            <p:cNvPr id="27" name="Google Shape;27;p18"/>
            <p:cNvSpPr/>
            <p:nvPr/>
          </p:nvSpPr>
          <p:spPr>
            <a:xfrm rot="-8100000">
              <a:off x="10268976" y="1743588"/>
              <a:ext cx="926985" cy="463493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" name="Google Shape;28;p18"/>
            <p:cNvSpPr/>
            <p:nvPr/>
          </p:nvSpPr>
          <p:spPr>
            <a:xfrm rot="-2700000">
              <a:off x="11115555" y="1939340"/>
              <a:ext cx="53549" cy="233295"/>
            </a:xfrm>
            <a:prstGeom prst="ellipse">
              <a:avLst/>
            </a:prstGeom>
            <a:solidFill>
              <a:srgbClr val="5A46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 rot="-2700000">
              <a:off x="10625042" y="1448827"/>
              <a:ext cx="53549" cy="233295"/>
            </a:xfrm>
            <a:prstGeom prst="ellipse">
              <a:avLst/>
            </a:prstGeom>
            <a:solidFill>
              <a:srgbClr val="5A46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 rot="-8100000">
              <a:off x="10292519" y="1686748"/>
              <a:ext cx="926985" cy="530086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B5987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550863" y="2113199"/>
            <a:ext cx="11090274" cy="397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58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54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98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06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0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40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67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01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9"/>
          <p:cNvGrpSpPr/>
          <p:nvPr/>
        </p:nvGrpSpPr>
        <p:grpSpPr>
          <a:xfrm>
            <a:off x="242406" y="748159"/>
            <a:ext cx="897877" cy="934082"/>
            <a:chOff x="5129684" y="1232940"/>
            <a:chExt cx="897877" cy="934082"/>
          </a:xfrm>
        </p:grpSpPr>
        <p:sp>
          <p:nvSpPr>
            <p:cNvPr id="38" name="Google Shape;38;p19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5A4632">
                    <a:alpha val="20000"/>
                  </a:srgbClr>
                </a:gs>
                <a:gs pos="20000">
                  <a:srgbClr val="5A4632">
                    <a:alpha val="20000"/>
                  </a:srgbClr>
                </a:gs>
                <a:gs pos="100000">
                  <a:srgbClr val="BBB1D5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" name="Google Shape;39;p19"/>
            <p:cNvSpPr/>
            <p:nvPr/>
          </p:nvSpPr>
          <p:spPr>
            <a:xfrm rot="1800000">
              <a:off x="5243759" y="1430747"/>
              <a:ext cx="305942" cy="538275"/>
            </a:xfrm>
            <a:custGeom>
              <a:avLst/>
              <a:gdLst/>
              <a:ahLst/>
              <a:cxnLst/>
              <a:rect l="l" t="t" r="r" b="b"/>
              <a:pathLst>
                <a:path w="266" h="468" extrusionOk="0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5A4632">
                    <a:alpha val="20000"/>
                  </a:srgbClr>
                </a:gs>
                <a:gs pos="20000">
                  <a:srgbClr val="5A4632">
                    <a:alpha val="20000"/>
                  </a:srgbClr>
                </a:gs>
                <a:gs pos="100000">
                  <a:srgbClr val="BBB1D5">
                    <a:alpha val="2000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" name="Google Shape;40;p19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avLst/>
              <a:gdLst/>
              <a:ahLst/>
              <a:cxnLst/>
              <a:rect l="l" t="t" r="r" b="b"/>
              <a:pathLst>
                <a:path w="274" h="468" extrusionOk="0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5A4632">
                    <a:alpha val="20000"/>
                  </a:srgbClr>
                </a:gs>
                <a:gs pos="20000">
                  <a:srgbClr val="5A4632">
                    <a:alpha val="20000"/>
                  </a:srgbClr>
                </a:gs>
                <a:gs pos="100000">
                  <a:srgbClr val="BBB1D5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/>
          <p:nvPr/>
        </p:nvSpPr>
        <p:spPr>
          <a:xfrm rot="-2700000">
            <a:off x="11209132" y="4448189"/>
            <a:ext cx="999200" cy="1262947"/>
          </a:xfrm>
          <a:custGeom>
            <a:avLst/>
            <a:gdLst/>
            <a:ahLst/>
            <a:cxnLst/>
            <a:rect l="l" t="t" r="r" b="b"/>
            <a:pathLst>
              <a:path w="999200" h="1262947" extrusionOk="0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0">
                <a:srgbClr val="5A4632"/>
              </a:gs>
              <a:gs pos="30000">
                <a:srgbClr val="5A4632"/>
              </a:gs>
              <a:gs pos="40000">
                <a:srgbClr val="816648"/>
              </a:gs>
              <a:gs pos="60000">
                <a:srgbClr val="5A4632"/>
              </a:gs>
              <a:gs pos="100000">
                <a:schemeClr val="dk2"/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" name="Google Shape;47;p19"/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/>
            <a:ahLst/>
            <a:cxnLst/>
            <a:rect l="l" t="t" r="r" b="b"/>
            <a:pathLst>
              <a:path w="540000" h="978284" extrusionOk="0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rgbClr val="5A46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B5987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0" name="Google Shape;50;p20"/>
          <p:cNvGrpSpPr/>
          <p:nvPr/>
        </p:nvGrpSpPr>
        <p:grpSpPr>
          <a:xfrm>
            <a:off x="233344" y="5384019"/>
            <a:ext cx="828357" cy="828357"/>
            <a:chOff x="2895711" y="1234487"/>
            <a:chExt cx="828357" cy="828357"/>
          </a:xfrm>
        </p:grpSpPr>
        <p:sp>
          <p:nvSpPr>
            <p:cNvPr id="51" name="Google Shape;51;p20"/>
            <p:cNvSpPr/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5A4632"/>
                </a:gs>
                <a:gs pos="30000">
                  <a:srgbClr val="5A4632"/>
                </a:gs>
                <a:gs pos="40000">
                  <a:srgbClr val="816648"/>
                </a:gs>
                <a:gs pos="60000">
                  <a:srgbClr val="5A4632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2" name="Google Shape;52;p20"/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0">
                  <a:srgbClr val="4D3C2B"/>
                </a:gs>
                <a:gs pos="50000">
                  <a:srgbClr val="4D3C2B"/>
                </a:gs>
                <a:gs pos="100000">
                  <a:srgbClr val="5A463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50862" y="2097175"/>
            <a:ext cx="5435600" cy="39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6205538" y="2097175"/>
            <a:ext cx="5435600" cy="39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B5987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21"/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2"/>
          </p:nvPr>
        </p:nvSpPr>
        <p:spPr>
          <a:xfrm>
            <a:off x="550863" y="2577270"/>
            <a:ext cx="5429114" cy="351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3"/>
          </p:nvPr>
        </p:nvSpPr>
        <p:spPr>
          <a:xfrm>
            <a:off x="6212024" y="1881275"/>
            <a:ext cx="5436392" cy="53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 b="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4"/>
          </p:nvPr>
        </p:nvSpPr>
        <p:spPr>
          <a:xfrm>
            <a:off x="6212023" y="2577270"/>
            <a:ext cx="5436391" cy="351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22"/>
          <p:cNvSpPr/>
          <p:nvPr/>
        </p:nvSpPr>
        <p:spPr>
          <a:xfrm rot="8100000" flipH="1">
            <a:off x="-410727" y="3958416"/>
            <a:ext cx="3536330" cy="1853969"/>
          </a:xfrm>
          <a:custGeom>
            <a:avLst/>
            <a:gdLst/>
            <a:ahLst/>
            <a:cxnLst/>
            <a:rect l="l" t="t" r="r" b="b"/>
            <a:pathLst>
              <a:path w="3536330" h="1853969" extrusionOk="0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>
            <a:gsLst>
              <a:gs pos="0">
                <a:srgbClr val="5A4632"/>
              </a:gs>
              <a:gs pos="31000">
                <a:srgbClr val="5A4632"/>
              </a:gs>
              <a:gs pos="97000">
                <a:schemeClr val="dk2"/>
              </a:gs>
              <a:gs pos="100000">
                <a:schemeClr val="dk2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22"/>
          <p:cNvSpPr/>
          <p:nvPr/>
        </p:nvSpPr>
        <p:spPr>
          <a:xfrm rot="8100000" flipH="1">
            <a:off x="-481151" y="3649708"/>
            <a:ext cx="3478701" cy="2164843"/>
          </a:xfrm>
          <a:custGeom>
            <a:avLst/>
            <a:gdLst/>
            <a:ahLst/>
            <a:cxnLst/>
            <a:rect l="l" t="t" r="r" b="b"/>
            <a:pathLst>
              <a:path w="3478701" h="2164843" extrusionOk="0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rgbClr val="B5987B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22"/>
          <p:cNvSpPr/>
          <p:nvPr/>
        </p:nvSpPr>
        <p:spPr>
          <a:xfrm rot="2700000" flipH="1">
            <a:off x="1512277" y="2840042"/>
            <a:ext cx="214196" cy="933178"/>
          </a:xfrm>
          <a:prstGeom prst="ellipse">
            <a:avLst/>
          </a:prstGeom>
          <a:solidFill>
            <a:srgbClr val="5A46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22"/>
          <p:cNvSpPr/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B5987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9" name="Google Shape;79;p22"/>
          <p:cNvGrpSpPr/>
          <p:nvPr/>
        </p:nvGrpSpPr>
        <p:grpSpPr>
          <a:xfrm>
            <a:off x="509106" y="1383159"/>
            <a:ext cx="897877" cy="934082"/>
            <a:chOff x="5129684" y="1232940"/>
            <a:chExt cx="897877" cy="934082"/>
          </a:xfrm>
        </p:grpSpPr>
        <p:sp>
          <p:nvSpPr>
            <p:cNvPr id="80" name="Google Shape;80;p22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5A4632">
                    <a:alpha val="20000"/>
                  </a:srgbClr>
                </a:gs>
                <a:gs pos="20000">
                  <a:srgbClr val="5A4632">
                    <a:alpha val="20000"/>
                  </a:srgbClr>
                </a:gs>
                <a:gs pos="100000">
                  <a:srgbClr val="BBB1D5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1" name="Google Shape;81;p22"/>
            <p:cNvSpPr/>
            <p:nvPr/>
          </p:nvSpPr>
          <p:spPr>
            <a:xfrm rot="1800000">
              <a:off x="5243759" y="1430747"/>
              <a:ext cx="305942" cy="538275"/>
            </a:xfrm>
            <a:custGeom>
              <a:avLst/>
              <a:gdLst/>
              <a:ahLst/>
              <a:cxnLst/>
              <a:rect l="l" t="t" r="r" b="b"/>
              <a:pathLst>
                <a:path w="266" h="468" extrusionOk="0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5A4632">
                    <a:alpha val="20000"/>
                  </a:srgbClr>
                </a:gs>
                <a:gs pos="20000">
                  <a:srgbClr val="5A4632">
                    <a:alpha val="20000"/>
                  </a:srgbClr>
                </a:gs>
                <a:gs pos="100000">
                  <a:srgbClr val="BBB1D5">
                    <a:alpha val="2000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2" name="Google Shape;82;p22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avLst/>
              <a:gdLst/>
              <a:ahLst/>
              <a:cxnLst/>
              <a:rect l="l" t="t" r="r" b="b"/>
              <a:pathLst>
                <a:path w="274" h="468" extrusionOk="0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5A4632">
                    <a:alpha val="20000"/>
                  </a:srgbClr>
                </a:gs>
                <a:gs pos="20000">
                  <a:srgbClr val="5A4632">
                    <a:alpha val="20000"/>
                  </a:srgbClr>
                </a:gs>
                <a:gs pos="100000">
                  <a:srgbClr val="BBB1D5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4"/>
          <p:cNvGrpSpPr/>
          <p:nvPr/>
        </p:nvGrpSpPr>
        <p:grpSpPr>
          <a:xfrm>
            <a:off x="4752748" y="4823504"/>
            <a:ext cx="1656714" cy="1656714"/>
            <a:chOff x="2481534" y="2139594"/>
            <a:chExt cx="1656714" cy="1656714"/>
          </a:xfrm>
        </p:grpSpPr>
        <p:sp>
          <p:nvSpPr>
            <p:cNvPr id="89" name="Google Shape;89;p24"/>
            <p:cNvSpPr/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5A4632"/>
                </a:gs>
                <a:gs pos="30000">
                  <a:srgbClr val="5A4632"/>
                </a:gs>
                <a:gs pos="40000">
                  <a:srgbClr val="816648"/>
                </a:gs>
                <a:gs pos="60000">
                  <a:srgbClr val="5A4632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0">
                  <a:srgbClr val="4D3C2B"/>
                </a:gs>
                <a:gs pos="50000">
                  <a:srgbClr val="4D3C2B"/>
                </a:gs>
                <a:gs pos="100000">
                  <a:srgbClr val="5A463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295775" y="1750060"/>
            <a:ext cx="7345362" cy="434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330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550863" y="1750060"/>
            <a:ext cx="3565525" cy="434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5"/>
          <p:cNvGrpSpPr/>
          <p:nvPr/>
        </p:nvGrpSpPr>
        <p:grpSpPr>
          <a:xfrm>
            <a:off x="220889" y="4984670"/>
            <a:ext cx="897877" cy="934082"/>
            <a:chOff x="5129684" y="1232940"/>
            <a:chExt cx="897877" cy="934082"/>
          </a:xfrm>
        </p:grpSpPr>
        <p:sp>
          <p:nvSpPr>
            <p:cNvPr id="99" name="Google Shape;99;p25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5A4632">
                    <a:alpha val="20000"/>
                  </a:srgbClr>
                </a:gs>
                <a:gs pos="20000">
                  <a:srgbClr val="5A4632">
                    <a:alpha val="20000"/>
                  </a:srgbClr>
                </a:gs>
                <a:gs pos="100000">
                  <a:srgbClr val="BBB1D5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 rot="1800000">
              <a:off x="5243759" y="1430747"/>
              <a:ext cx="305942" cy="538275"/>
            </a:xfrm>
            <a:custGeom>
              <a:avLst/>
              <a:gdLst/>
              <a:ahLst/>
              <a:cxnLst/>
              <a:rect l="l" t="t" r="r" b="b"/>
              <a:pathLst>
                <a:path w="266" h="468" extrusionOk="0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5A4632">
                    <a:alpha val="20000"/>
                  </a:srgbClr>
                </a:gs>
                <a:gs pos="20000">
                  <a:srgbClr val="5A4632">
                    <a:alpha val="20000"/>
                  </a:srgbClr>
                </a:gs>
                <a:gs pos="100000">
                  <a:srgbClr val="BBB1D5">
                    <a:alpha val="2000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1" name="Google Shape;101;p25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avLst/>
              <a:gdLst/>
              <a:ahLst/>
              <a:cxnLst/>
              <a:rect l="l" t="t" r="r" b="b"/>
              <a:pathLst>
                <a:path w="274" h="468" extrusionOk="0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5A4632">
                    <a:alpha val="20000"/>
                  </a:srgbClr>
                </a:gs>
                <a:gs pos="20000">
                  <a:srgbClr val="5A4632">
                    <a:alpha val="20000"/>
                  </a:srgbClr>
                </a:gs>
                <a:gs pos="100000">
                  <a:srgbClr val="BBB1D5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>
            <a:spLocks noGrp="1"/>
          </p:cNvSpPr>
          <p:nvPr>
            <p:ph type="pic" idx="2"/>
          </p:nvPr>
        </p:nvSpPr>
        <p:spPr>
          <a:xfrm>
            <a:off x="5267324" y="575409"/>
            <a:ext cx="6373813" cy="5733316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550863" y="1776195"/>
            <a:ext cx="4500562" cy="453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7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AU" sz="6000" dirty="0"/>
              <a:t>James 5:13-20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560146" y="1073426"/>
            <a:ext cx="112591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any one of you in trouble? He should pray. Is anyone happy? Let him sing songs of praise.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any one of you sick? He should call the elders of the church to pray over him and anoint him with oil in the name of the Lord.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the prayer offered in faith will make the sick person well; the Lord will raise him up. If he has sinned, he will be forgiven.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Therefore confess your sins to each other and pray for each other so that you may be healed. The prayer of a righteous man is powerful and effective. </a:t>
            </a:r>
          </a:p>
        </p:txBody>
      </p:sp>
    </p:spTree>
    <p:extLst>
      <p:ext uri="{BB962C8B-B14F-4D97-AF65-F5344CB8AC3E}">
        <p14:creationId xmlns:p14="http://schemas.microsoft.com/office/powerpoint/2010/main" val="328550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549536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Pearls from James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8362385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</a:t>
            </a:r>
            <a:r>
              <a:rPr lang="en-US" sz="2800" dirty="0">
                <a:solidFill>
                  <a:schemeClr val="lt1"/>
                </a:solidFill>
              </a:rPr>
              <a:t>5:13-20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50863" y="1231392"/>
            <a:ext cx="11090274" cy="5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Pray when you are: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2400" dirty="0"/>
              <a:t>In trouble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3200" b="1" dirty="0"/>
              <a:t>Happy – sing a song of praise</a:t>
            </a:r>
          </a:p>
          <a:p>
            <a:pPr marL="584200" indent="-457200">
              <a:spcBef>
                <a:spcPts val="0"/>
              </a:spcBef>
              <a:buSzPts val="2000"/>
            </a:pPr>
            <a:endParaRPr lang="en-AU" sz="3200" b="1" dirty="0"/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3200" b="1" dirty="0"/>
              <a:t>Join the Thrive Tribe</a:t>
            </a:r>
          </a:p>
          <a:p>
            <a:pPr marL="127000" indent="0">
              <a:spcBef>
                <a:spcPts val="0"/>
              </a:spcBef>
              <a:buSzPts val="2000"/>
              <a:buNone/>
            </a:pPr>
            <a:r>
              <a:rPr lang="en-AU" sz="3200" b="1" dirty="0"/>
              <a:t>Journal 3 things that went well</a:t>
            </a:r>
          </a:p>
          <a:p>
            <a:pPr marL="127000" indent="0">
              <a:spcBef>
                <a:spcPts val="0"/>
              </a:spcBef>
              <a:buSzPts val="2000"/>
              <a:buNone/>
            </a:pPr>
            <a:r>
              <a:rPr lang="en-AU" sz="3200" b="1" dirty="0"/>
              <a:t>each day and why, be grateful</a:t>
            </a:r>
          </a:p>
          <a:p>
            <a:pPr marL="127000" indent="0">
              <a:spcBef>
                <a:spcPts val="0"/>
              </a:spcBef>
              <a:buSzPts val="2000"/>
              <a:buNone/>
            </a:pPr>
            <a:r>
              <a:rPr lang="en-AU" sz="3200" b="1" dirty="0"/>
              <a:t>Give thanks to God</a:t>
            </a:r>
          </a:p>
        </p:txBody>
      </p:sp>
      <p:sp>
        <p:nvSpPr>
          <p:cNvPr id="2" name="AutoShape 4" descr="Monopoly Get Out of Denver Jail Free Mixed Media by Jas Stem | Pi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9" t="-679" b="10583"/>
          <a:stretch/>
        </p:blipFill>
        <p:spPr>
          <a:xfrm rot="17251307">
            <a:off x="7098163" y="2297100"/>
            <a:ext cx="4784083" cy="34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0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549536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Pearls from James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8362385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</a:t>
            </a:r>
            <a:r>
              <a:rPr lang="en-US" sz="2800" dirty="0">
                <a:solidFill>
                  <a:schemeClr val="lt1"/>
                </a:solidFill>
              </a:rPr>
              <a:t>5:13-20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50863" y="1231392"/>
            <a:ext cx="11090274" cy="5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Pray when you are: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2400" dirty="0"/>
              <a:t>In trouble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2400" dirty="0"/>
              <a:t>Happy – sing a song of praise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3200" b="1" dirty="0"/>
              <a:t>Sick – call the Elders</a:t>
            </a:r>
          </a:p>
        </p:txBody>
      </p:sp>
      <p:sp>
        <p:nvSpPr>
          <p:cNvPr id="2" name="AutoShape 4" descr="Monopoly Get Out of Denver Jail Free Mixed Media by Jas Stem | Pi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2" y="2877501"/>
            <a:ext cx="4779288" cy="31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7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549536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Pearls from James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8362385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</a:t>
            </a:r>
            <a:r>
              <a:rPr lang="en-US" sz="2800" dirty="0">
                <a:solidFill>
                  <a:schemeClr val="lt1"/>
                </a:solidFill>
              </a:rPr>
              <a:t>5:13-20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50863" y="1231392"/>
            <a:ext cx="11090274" cy="5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Pray when you are: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2400" dirty="0"/>
              <a:t>In trouble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2400" dirty="0"/>
              <a:t>Happy – sing a song of praise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3200" b="1" dirty="0"/>
              <a:t>Sick – call the Elders</a:t>
            </a:r>
          </a:p>
          <a:p>
            <a:pPr marL="584200" indent="-457200">
              <a:spcBef>
                <a:spcPts val="0"/>
              </a:spcBef>
              <a:buSzPts val="2000"/>
            </a:pPr>
            <a:endParaRPr lang="en-AU" sz="3200" b="1" dirty="0"/>
          </a:p>
          <a:p>
            <a:pPr marL="584200" indent="-457200">
              <a:spcBef>
                <a:spcPts val="0"/>
              </a:spcBef>
              <a:buSzPts val="2000"/>
            </a:pPr>
            <a:endParaRPr lang="en-AU" sz="3200" b="1" dirty="0"/>
          </a:p>
          <a:p>
            <a:pPr marL="127000" indent="0">
              <a:spcBef>
                <a:spcPts val="0"/>
              </a:spcBef>
              <a:buSzPts val="2000"/>
              <a:buNone/>
            </a:pPr>
            <a:r>
              <a:rPr lang="en-AU" sz="3200" b="1" dirty="0"/>
              <a:t>1 John 1:9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3200" b="1" dirty="0"/>
              <a:t>If we confess our sins, he is faithful and just and will forgive us our sins and purify us from all unrighteousness</a:t>
            </a:r>
          </a:p>
        </p:txBody>
      </p:sp>
      <p:sp>
        <p:nvSpPr>
          <p:cNvPr id="2" name="AutoShape 4" descr="Monopoly Get Out of Denver Jail Free Mixed Media by Jas Stem | Pi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63" y="1941678"/>
            <a:ext cx="3519698" cy="23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2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549536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Pearls from James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8362385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</a:t>
            </a:r>
            <a:r>
              <a:rPr lang="en-US" sz="2800" dirty="0">
                <a:solidFill>
                  <a:schemeClr val="lt1"/>
                </a:solidFill>
              </a:rPr>
              <a:t>5:13-20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50863" y="1231392"/>
            <a:ext cx="11090274" cy="5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Pray when you are: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2400" dirty="0"/>
              <a:t>In trouble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2400" dirty="0"/>
              <a:t>Happy – sing a song of praise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2400" dirty="0"/>
              <a:t>Sick – call the Elders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3200" b="1" dirty="0"/>
              <a:t>Wronged someone – confess </a:t>
            </a:r>
          </a:p>
        </p:txBody>
      </p:sp>
      <p:sp>
        <p:nvSpPr>
          <p:cNvPr id="2" name="AutoShape 4" descr="Monopoly Get Out of Denver Jail Free Mixed Media by Jas Stem | Pi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11" y="3529012"/>
            <a:ext cx="4486276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0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549536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Pearls from James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8362385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 algn="r">
              <a:buClr>
                <a:schemeClr val="lt1"/>
              </a:buClr>
              <a:buSzPts val="2800"/>
            </a:pPr>
            <a:r>
              <a:rPr lang="en-US" sz="2800" dirty="0">
                <a:solidFill>
                  <a:schemeClr val="lt1"/>
                </a:solidFill>
              </a:rPr>
              <a:t>James 5:13-20  </a:t>
            </a:r>
            <a:endParaRPr lang="en-US" sz="2800"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50863" y="1231392"/>
            <a:ext cx="11090274" cy="5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The prayer of a righteous man/woman is powerful </a:t>
            </a: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and effective</a:t>
            </a: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AU" sz="3200" dirty="0"/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dirty="0"/>
              <a:t>Elijah  -    1 Kings 17-19  -     just like us  –  ask for a miracle</a:t>
            </a: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AU" sz="3200" dirty="0"/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A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32" y="3853221"/>
            <a:ext cx="3274310" cy="2097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2" t="17336" r="-1237" b="21430"/>
          <a:stretch/>
        </p:blipFill>
        <p:spPr>
          <a:xfrm>
            <a:off x="2550475" y="3830927"/>
            <a:ext cx="1840374" cy="21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7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549536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Pearls from James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8362385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 algn="r">
              <a:buClr>
                <a:schemeClr val="lt1"/>
              </a:buClr>
              <a:buSzPts val="2800"/>
            </a:pPr>
            <a:r>
              <a:rPr lang="en-US" sz="2800" dirty="0">
                <a:solidFill>
                  <a:schemeClr val="lt1"/>
                </a:solidFill>
              </a:rPr>
              <a:t>James 5:13-20  </a:t>
            </a:r>
            <a:endParaRPr lang="en-US" sz="2800"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50863" y="1231392"/>
            <a:ext cx="11090274" cy="5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Seek out a wayward brother/sister and </a:t>
            </a: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Turn them back to the truth</a:t>
            </a: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AU" sz="3200" b="1" dirty="0"/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AU" sz="3200" b="1" dirty="0"/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Relationship </a:t>
            </a: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Mercy never far away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78" y="2870883"/>
            <a:ext cx="2519604" cy="30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549535" y="293243"/>
            <a:ext cx="7112905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200" b="1" dirty="0"/>
              <a:t>Pearls from James</a:t>
            </a:r>
            <a:endParaRPr sz="5400" b="1"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-264790" y="1206807"/>
            <a:ext cx="11090274" cy="5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dirty="0"/>
              <a:t>		</a:t>
            </a:r>
            <a:endParaRPr lang="en-AU" sz="3200" dirty="0"/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AU" sz="3200" dirty="0"/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AU" dirty="0"/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pic>
        <p:nvPicPr>
          <p:cNvPr id="5" name="Google Shape;131;p1" descr="Metallic marble"/>
          <p:cNvPicPr preferRelativeResize="0"/>
          <p:nvPr/>
        </p:nvPicPr>
        <p:blipFill rotWithShape="1">
          <a:blip r:embed="rId3">
            <a:alphaModFix/>
          </a:blip>
          <a:srcRect l="38189" t="30476" r="41441" b="32571"/>
          <a:stretch/>
        </p:blipFill>
        <p:spPr>
          <a:xfrm>
            <a:off x="277189" y="1394209"/>
            <a:ext cx="968808" cy="783773"/>
          </a:xfrm>
          <a:custGeom>
            <a:avLst/>
            <a:gdLst/>
            <a:ahLst/>
            <a:cxnLst/>
            <a:rect l="l" t="t" r="r" b="b"/>
            <a:pathLst>
              <a:path w="7448551" h="6858000" extrusionOk="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Google Shape;131;p1" descr="Metallic marble"/>
          <p:cNvPicPr preferRelativeResize="0"/>
          <p:nvPr/>
        </p:nvPicPr>
        <p:blipFill rotWithShape="1">
          <a:blip r:embed="rId3">
            <a:alphaModFix/>
          </a:blip>
          <a:srcRect l="38189" t="30476" r="41441" b="32571"/>
          <a:stretch/>
        </p:blipFill>
        <p:spPr>
          <a:xfrm>
            <a:off x="340528" y="2921632"/>
            <a:ext cx="968808" cy="783773"/>
          </a:xfrm>
          <a:custGeom>
            <a:avLst/>
            <a:gdLst/>
            <a:ahLst/>
            <a:cxnLst/>
            <a:rect l="l" t="t" r="r" b="b"/>
            <a:pathLst>
              <a:path w="7448551" h="6858000" extrusionOk="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" name="Google Shape;131;p1" descr="Metallic marble"/>
          <p:cNvPicPr preferRelativeResize="0"/>
          <p:nvPr/>
        </p:nvPicPr>
        <p:blipFill rotWithShape="1">
          <a:blip r:embed="rId3">
            <a:alphaModFix/>
          </a:blip>
          <a:srcRect l="38189" t="30476" r="41441" b="32571"/>
          <a:stretch/>
        </p:blipFill>
        <p:spPr>
          <a:xfrm>
            <a:off x="277189" y="4380509"/>
            <a:ext cx="968808" cy="783773"/>
          </a:xfrm>
          <a:custGeom>
            <a:avLst/>
            <a:gdLst/>
            <a:ahLst/>
            <a:cxnLst/>
            <a:rect l="l" t="t" r="r" b="b"/>
            <a:pathLst>
              <a:path w="7448551" h="6858000" extrusionOk="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2420" y="1287818"/>
            <a:ext cx="97895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What area in your life has the Holy Spirit spoken to you about that needs to change?</a:t>
            </a: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How can you deepen your prayer life and time with God?</a:t>
            </a: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Who do you know that needs an encouraging word to point them back on track to Jesus?</a:t>
            </a:r>
          </a:p>
        </p:txBody>
      </p:sp>
    </p:spTree>
    <p:extLst>
      <p:ext uri="{BB962C8B-B14F-4D97-AF65-F5344CB8AC3E}">
        <p14:creationId xmlns:p14="http://schemas.microsoft.com/office/powerpoint/2010/main" val="215655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AU" sz="6000" dirty="0"/>
              <a:t>James 5:13-20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560146" y="1073426"/>
            <a:ext cx="112591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Elijah was a man just like us. He prayed earnestly that it would not rain, and it did not rain on the land for three and a half years.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Again he prayed, and the heavens gave rain, and the earth produced its crops.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 brothers, if one of you should wander from the truth and someone should bring him back,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remember this: Whoever turns a sinner from the error of his way will save him from death and cover over a multitude of sins.</a:t>
            </a:r>
          </a:p>
        </p:txBody>
      </p:sp>
    </p:spTree>
    <p:extLst>
      <p:ext uri="{BB962C8B-B14F-4D97-AF65-F5344CB8AC3E}">
        <p14:creationId xmlns:p14="http://schemas.microsoft.com/office/powerpoint/2010/main" val="356349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"/>
          <p:cNvGrpSpPr/>
          <p:nvPr/>
        </p:nvGrpSpPr>
        <p:grpSpPr>
          <a:xfrm>
            <a:off x="325472" y="346234"/>
            <a:ext cx="828358" cy="828358"/>
            <a:chOff x="10462536" y="1408249"/>
            <a:chExt cx="828358" cy="828358"/>
          </a:xfrm>
        </p:grpSpPr>
        <p:sp>
          <p:nvSpPr>
            <p:cNvPr id="125" name="Google Shape;125;p1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5A4632"/>
                </a:gs>
                <a:gs pos="30000">
                  <a:srgbClr val="5A4632"/>
                </a:gs>
                <a:gs pos="40000">
                  <a:srgbClr val="765B3F"/>
                </a:gs>
                <a:gs pos="60000">
                  <a:srgbClr val="5A4632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5A46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27" name="Google Shape;12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473122" y="204406"/>
            <a:ext cx="4085838" cy="167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dirty="0"/>
              <a:t>Pearls from James</a:t>
            </a:r>
            <a:endParaRPr dirty="0"/>
          </a:p>
        </p:txBody>
      </p:sp>
      <p:sp>
        <p:nvSpPr>
          <p:cNvPr id="129" name="Google Shape;129;p1"/>
          <p:cNvSpPr/>
          <p:nvPr/>
        </p:nvSpPr>
        <p:spPr>
          <a:xfrm>
            <a:off x="4121219" y="5433223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B5987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1"/>
          <p:cNvSpPr txBox="1">
            <a:spLocks noGrp="1"/>
          </p:cNvSpPr>
          <p:nvPr>
            <p:ph type="subTitle" idx="1"/>
          </p:nvPr>
        </p:nvSpPr>
        <p:spPr>
          <a:xfrm>
            <a:off x="325472" y="2077891"/>
            <a:ext cx="4268272" cy="461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 dirty="0">
                <a:solidFill>
                  <a:schemeClr val="lt1"/>
                </a:solidFill>
              </a:rPr>
              <a:t>September: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11</a:t>
            </a:r>
            <a:r>
              <a:rPr lang="en-US" sz="2000" baseline="30000" dirty="0">
                <a:solidFill>
                  <a:schemeClr val="lt1"/>
                </a:solidFill>
              </a:rPr>
              <a:t>th</a:t>
            </a:r>
            <a:r>
              <a:rPr lang="en-US" sz="2000" dirty="0">
                <a:solidFill>
                  <a:schemeClr val="lt1"/>
                </a:solidFill>
              </a:rPr>
              <a:t> – Sue de Pyle – James 1:19-27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18</a:t>
            </a:r>
            <a:r>
              <a:rPr lang="en-US" sz="2000" baseline="30000" dirty="0">
                <a:solidFill>
                  <a:schemeClr val="lt1"/>
                </a:solidFill>
              </a:rPr>
              <a:t>th</a:t>
            </a:r>
            <a:r>
              <a:rPr lang="en-US" sz="2000" dirty="0">
                <a:solidFill>
                  <a:schemeClr val="lt1"/>
                </a:solidFill>
              </a:rPr>
              <a:t> – </a:t>
            </a:r>
            <a:r>
              <a:rPr lang="en-US" sz="2000" dirty="0"/>
              <a:t>Woody Baker</a:t>
            </a:r>
            <a:r>
              <a:rPr lang="en-US" sz="2000" dirty="0">
                <a:solidFill>
                  <a:schemeClr val="lt1"/>
                </a:solidFill>
              </a:rPr>
              <a:t> – James 2:1-13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25</a:t>
            </a:r>
            <a:r>
              <a:rPr lang="en-US" sz="2000" baseline="30000" dirty="0">
                <a:solidFill>
                  <a:schemeClr val="lt1"/>
                </a:solidFill>
              </a:rPr>
              <a:t>th</a:t>
            </a:r>
            <a:r>
              <a:rPr lang="en-US" sz="2000" dirty="0">
                <a:solidFill>
                  <a:schemeClr val="lt1"/>
                </a:solidFill>
              </a:rPr>
              <a:t> – </a:t>
            </a:r>
            <a:r>
              <a:rPr lang="en-US" sz="2000" dirty="0"/>
              <a:t>Woody Baker</a:t>
            </a:r>
            <a:r>
              <a:rPr lang="en-US" sz="2000" dirty="0">
                <a:solidFill>
                  <a:schemeClr val="lt1"/>
                </a:solidFill>
              </a:rPr>
              <a:t>– James 2:14-26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 dirty="0">
                <a:solidFill>
                  <a:schemeClr val="lt1"/>
                </a:solidFill>
              </a:rPr>
              <a:t>October:</a:t>
            </a: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2</a:t>
            </a:r>
            <a:r>
              <a:rPr lang="en-US" sz="2000" baseline="30000" dirty="0">
                <a:solidFill>
                  <a:schemeClr val="lt1"/>
                </a:solidFill>
              </a:rPr>
              <a:t>nd</a:t>
            </a:r>
            <a:r>
              <a:rPr lang="en-US" sz="2000" dirty="0">
                <a:solidFill>
                  <a:schemeClr val="lt1"/>
                </a:solidFill>
              </a:rPr>
              <a:t> – Kay  Brown – James 4:1-17</a:t>
            </a:r>
          </a:p>
          <a:p>
            <a:pPr marL="0" indent="0" algn="ctr">
              <a:spcBef>
                <a:spcPts val="1800"/>
              </a:spcBef>
              <a:buSzPts val="2000"/>
            </a:pPr>
            <a:r>
              <a:rPr lang="en-US" sz="2000" dirty="0">
                <a:solidFill>
                  <a:schemeClr val="lt1"/>
                </a:solidFill>
              </a:rPr>
              <a:t>9</a:t>
            </a:r>
            <a:r>
              <a:rPr lang="en-US" sz="2000" baseline="30000" dirty="0">
                <a:solidFill>
                  <a:schemeClr val="lt1"/>
                </a:solidFill>
              </a:rPr>
              <a:t>th</a:t>
            </a:r>
            <a:r>
              <a:rPr lang="en-US" sz="2000" dirty="0">
                <a:solidFill>
                  <a:schemeClr val="lt1"/>
                </a:solidFill>
              </a:rPr>
              <a:t> – </a:t>
            </a:r>
            <a:r>
              <a:rPr lang="en-US" sz="2000" dirty="0"/>
              <a:t>Tania Hannath</a:t>
            </a:r>
            <a:r>
              <a:rPr lang="en-US" sz="2000" dirty="0">
                <a:solidFill>
                  <a:schemeClr val="lt1"/>
                </a:solidFill>
              </a:rPr>
              <a:t> – </a:t>
            </a:r>
            <a:r>
              <a:rPr lang="en-US" sz="2000" dirty="0"/>
              <a:t>James 3:1-12</a:t>
            </a:r>
          </a:p>
          <a:p>
            <a:pPr marL="0" indent="0" algn="ctr">
              <a:spcBef>
                <a:spcPts val="1800"/>
              </a:spcBef>
              <a:buSzPts val="2000"/>
            </a:pPr>
            <a:r>
              <a:rPr lang="en-US" sz="2000" dirty="0"/>
              <a:t>16</a:t>
            </a:r>
            <a:r>
              <a:rPr lang="en-US" sz="2000" baseline="30000" dirty="0"/>
              <a:t>th</a:t>
            </a:r>
            <a:r>
              <a:rPr lang="en-US" sz="2000" dirty="0"/>
              <a:t> – Tom Kenneally - James 3:13-18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23</a:t>
            </a:r>
            <a:r>
              <a:rPr lang="en-US" sz="2000" baseline="30000" dirty="0">
                <a:solidFill>
                  <a:schemeClr val="lt1"/>
                </a:solidFill>
              </a:rPr>
              <a:t>rd</a:t>
            </a:r>
            <a:r>
              <a:rPr lang="en-US" sz="2000" dirty="0">
                <a:solidFill>
                  <a:schemeClr val="lt1"/>
                </a:solidFill>
              </a:rPr>
              <a:t> – Kay Brown – James 5:13-20</a:t>
            </a:r>
            <a:endParaRPr dirty="0"/>
          </a:p>
        </p:txBody>
      </p:sp>
      <p:pic>
        <p:nvPicPr>
          <p:cNvPr id="131" name="Google Shape;131;p1" descr="Metallic marble"/>
          <p:cNvPicPr preferRelativeResize="0"/>
          <p:nvPr/>
        </p:nvPicPr>
        <p:blipFill rotWithShape="1">
          <a:blip r:embed="rId3">
            <a:alphaModFix/>
          </a:blip>
          <a:srcRect l="14278" r="13222" b="-1"/>
          <a:stretch/>
        </p:blipFill>
        <p:spPr>
          <a:xfrm>
            <a:off x="5032081" y="10"/>
            <a:ext cx="7159920" cy="6857990"/>
          </a:xfrm>
          <a:custGeom>
            <a:avLst/>
            <a:gdLst/>
            <a:ahLst/>
            <a:cxnLst/>
            <a:rect l="l" t="t" r="r" b="b"/>
            <a:pathLst>
              <a:path w="7448551" h="6858000" extrusionOk="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p1"/>
          <p:cNvSpPr/>
          <p:nvPr/>
        </p:nvSpPr>
        <p:spPr>
          <a:xfrm>
            <a:off x="-2940" y="5773729"/>
            <a:ext cx="12192000" cy="1084271"/>
          </a:xfrm>
          <a:prstGeom prst="rect">
            <a:avLst/>
          </a:prstGeom>
          <a:gradFill>
            <a:gsLst>
              <a:gs pos="0">
                <a:srgbClr val="413324">
                  <a:alpha val="0"/>
                </a:srgbClr>
              </a:gs>
              <a:gs pos="28000">
                <a:srgbClr val="413324">
                  <a:alpha val="0"/>
                </a:srgbClr>
              </a:gs>
              <a:gs pos="90000">
                <a:srgbClr val="413324">
                  <a:alpha val="60000"/>
                </a:srgbClr>
              </a:gs>
              <a:gs pos="100000">
                <a:srgbClr val="413324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"/>
          <p:cNvGrpSpPr/>
          <p:nvPr/>
        </p:nvGrpSpPr>
        <p:grpSpPr>
          <a:xfrm>
            <a:off x="325472" y="346234"/>
            <a:ext cx="828358" cy="828358"/>
            <a:chOff x="10462536" y="1408249"/>
            <a:chExt cx="828358" cy="828358"/>
          </a:xfrm>
        </p:grpSpPr>
        <p:sp>
          <p:nvSpPr>
            <p:cNvPr id="125" name="Google Shape;125;p1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5A4632"/>
                </a:gs>
                <a:gs pos="30000">
                  <a:srgbClr val="5A4632"/>
                </a:gs>
                <a:gs pos="40000">
                  <a:srgbClr val="765B3F"/>
                </a:gs>
                <a:gs pos="60000">
                  <a:srgbClr val="5A4632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5A46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27" name="Google Shape;12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473122" y="204406"/>
            <a:ext cx="4085838" cy="167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dirty="0"/>
              <a:t>Pearls from James</a:t>
            </a:r>
            <a:endParaRPr dirty="0"/>
          </a:p>
        </p:txBody>
      </p:sp>
      <p:sp>
        <p:nvSpPr>
          <p:cNvPr id="129" name="Google Shape;129;p1"/>
          <p:cNvSpPr/>
          <p:nvPr/>
        </p:nvSpPr>
        <p:spPr>
          <a:xfrm>
            <a:off x="4121219" y="5433223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B5987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1"/>
          <p:cNvSpPr txBox="1">
            <a:spLocks noGrp="1"/>
          </p:cNvSpPr>
          <p:nvPr>
            <p:ph type="subTitle" idx="1"/>
          </p:nvPr>
        </p:nvSpPr>
        <p:spPr>
          <a:xfrm>
            <a:off x="325472" y="2077891"/>
            <a:ext cx="4268272" cy="461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 dirty="0">
                <a:solidFill>
                  <a:schemeClr val="lt1"/>
                </a:solidFill>
              </a:rPr>
              <a:t>September: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11</a:t>
            </a:r>
            <a:r>
              <a:rPr lang="en-US" sz="2000" baseline="30000" dirty="0">
                <a:solidFill>
                  <a:schemeClr val="lt1"/>
                </a:solidFill>
              </a:rPr>
              <a:t>th</a:t>
            </a:r>
            <a:r>
              <a:rPr lang="en-US" sz="2000" dirty="0">
                <a:solidFill>
                  <a:schemeClr val="lt1"/>
                </a:solidFill>
              </a:rPr>
              <a:t> – Sue de Pyle – James 1:19-27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18</a:t>
            </a:r>
            <a:r>
              <a:rPr lang="en-US" sz="2000" baseline="30000" dirty="0">
                <a:solidFill>
                  <a:schemeClr val="lt1"/>
                </a:solidFill>
              </a:rPr>
              <a:t>th</a:t>
            </a:r>
            <a:r>
              <a:rPr lang="en-US" sz="2000" dirty="0">
                <a:solidFill>
                  <a:schemeClr val="lt1"/>
                </a:solidFill>
              </a:rPr>
              <a:t> – </a:t>
            </a:r>
            <a:r>
              <a:rPr lang="en-US" sz="2000" dirty="0"/>
              <a:t>Woody Baker</a:t>
            </a:r>
            <a:r>
              <a:rPr lang="en-US" sz="2000" dirty="0">
                <a:solidFill>
                  <a:schemeClr val="lt1"/>
                </a:solidFill>
              </a:rPr>
              <a:t> – James 2:1-13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25</a:t>
            </a:r>
            <a:r>
              <a:rPr lang="en-US" sz="2000" baseline="30000" dirty="0">
                <a:solidFill>
                  <a:schemeClr val="lt1"/>
                </a:solidFill>
              </a:rPr>
              <a:t>th</a:t>
            </a:r>
            <a:r>
              <a:rPr lang="en-US" sz="2000" dirty="0">
                <a:solidFill>
                  <a:schemeClr val="lt1"/>
                </a:solidFill>
              </a:rPr>
              <a:t> – </a:t>
            </a:r>
            <a:r>
              <a:rPr lang="en-US" sz="2000" dirty="0"/>
              <a:t>Woody Baker</a:t>
            </a:r>
            <a:r>
              <a:rPr lang="en-US" sz="2000" dirty="0">
                <a:solidFill>
                  <a:schemeClr val="lt1"/>
                </a:solidFill>
              </a:rPr>
              <a:t>– James 2:14-26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1" dirty="0">
                <a:solidFill>
                  <a:schemeClr val="lt1"/>
                </a:solidFill>
              </a:rPr>
              <a:t>October:</a:t>
            </a: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2</a:t>
            </a:r>
            <a:r>
              <a:rPr lang="en-US" sz="2000" baseline="30000" dirty="0">
                <a:solidFill>
                  <a:schemeClr val="lt1"/>
                </a:solidFill>
              </a:rPr>
              <a:t>nd</a:t>
            </a:r>
            <a:r>
              <a:rPr lang="en-US" sz="2000" dirty="0">
                <a:solidFill>
                  <a:schemeClr val="lt1"/>
                </a:solidFill>
              </a:rPr>
              <a:t> – Kay  Brown – James 4:1-17</a:t>
            </a:r>
          </a:p>
          <a:p>
            <a:pPr marL="0" indent="0" algn="ctr">
              <a:spcBef>
                <a:spcPts val="1800"/>
              </a:spcBef>
              <a:buSzPts val="2000"/>
            </a:pPr>
            <a:r>
              <a:rPr lang="en-US" sz="2000" dirty="0">
                <a:solidFill>
                  <a:schemeClr val="lt1"/>
                </a:solidFill>
              </a:rPr>
              <a:t>9</a:t>
            </a:r>
            <a:r>
              <a:rPr lang="en-US" sz="2000" baseline="30000" dirty="0">
                <a:solidFill>
                  <a:schemeClr val="lt1"/>
                </a:solidFill>
              </a:rPr>
              <a:t>th</a:t>
            </a:r>
            <a:r>
              <a:rPr lang="en-US" sz="2000" dirty="0">
                <a:solidFill>
                  <a:schemeClr val="lt1"/>
                </a:solidFill>
              </a:rPr>
              <a:t> – </a:t>
            </a:r>
            <a:r>
              <a:rPr lang="en-US" sz="2000" dirty="0"/>
              <a:t>Tania Hannath</a:t>
            </a:r>
            <a:r>
              <a:rPr lang="en-US" sz="2000" dirty="0">
                <a:solidFill>
                  <a:schemeClr val="lt1"/>
                </a:solidFill>
              </a:rPr>
              <a:t> – </a:t>
            </a:r>
            <a:r>
              <a:rPr lang="en-US" sz="2000" dirty="0"/>
              <a:t>James 3:1-12</a:t>
            </a:r>
          </a:p>
          <a:p>
            <a:pPr marL="0" indent="0" algn="ctr">
              <a:spcBef>
                <a:spcPts val="1800"/>
              </a:spcBef>
              <a:buSzPts val="2000"/>
            </a:pPr>
            <a:r>
              <a:rPr lang="en-US" sz="2000" dirty="0"/>
              <a:t>16</a:t>
            </a:r>
            <a:r>
              <a:rPr lang="en-US" sz="2000" baseline="30000" dirty="0"/>
              <a:t>th</a:t>
            </a:r>
            <a:r>
              <a:rPr lang="en-US" sz="2000" dirty="0"/>
              <a:t> – Tom Kenneally - James 3:13-18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>
                <a:solidFill>
                  <a:schemeClr val="lt1"/>
                </a:solidFill>
              </a:rPr>
              <a:t>23</a:t>
            </a:r>
            <a:r>
              <a:rPr lang="en-US" sz="2000" baseline="30000" dirty="0">
                <a:solidFill>
                  <a:schemeClr val="lt1"/>
                </a:solidFill>
              </a:rPr>
              <a:t>rd</a:t>
            </a:r>
            <a:r>
              <a:rPr lang="en-US" sz="2000" dirty="0">
                <a:solidFill>
                  <a:schemeClr val="lt1"/>
                </a:solidFill>
              </a:rPr>
              <a:t> – Kay Brown – James 5:13-20</a:t>
            </a:r>
            <a:endParaRPr dirty="0"/>
          </a:p>
        </p:txBody>
      </p:sp>
      <p:pic>
        <p:nvPicPr>
          <p:cNvPr id="131" name="Google Shape;131;p1" descr="Metallic marble"/>
          <p:cNvPicPr preferRelativeResize="0"/>
          <p:nvPr/>
        </p:nvPicPr>
        <p:blipFill rotWithShape="1">
          <a:blip r:embed="rId3">
            <a:alphaModFix/>
          </a:blip>
          <a:srcRect l="14278" r="13222" b="-1"/>
          <a:stretch/>
        </p:blipFill>
        <p:spPr>
          <a:xfrm>
            <a:off x="5032081" y="10"/>
            <a:ext cx="7159920" cy="6857990"/>
          </a:xfrm>
          <a:custGeom>
            <a:avLst/>
            <a:gdLst/>
            <a:ahLst/>
            <a:cxnLst/>
            <a:rect l="l" t="t" r="r" b="b"/>
            <a:pathLst>
              <a:path w="7448551" h="6858000" extrusionOk="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p1"/>
          <p:cNvSpPr/>
          <p:nvPr/>
        </p:nvSpPr>
        <p:spPr>
          <a:xfrm>
            <a:off x="-2940" y="5773729"/>
            <a:ext cx="12192000" cy="1084271"/>
          </a:xfrm>
          <a:prstGeom prst="rect">
            <a:avLst/>
          </a:prstGeom>
          <a:gradFill>
            <a:gsLst>
              <a:gs pos="0">
                <a:srgbClr val="413324">
                  <a:alpha val="0"/>
                </a:srgbClr>
              </a:gs>
              <a:gs pos="28000">
                <a:srgbClr val="413324">
                  <a:alpha val="0"/>
                </a:srgbClr>
              </a:gs>
              <a:gs pos="90000">
                <a:srgbClr val="413324">
                  <a:alpha val="60000"/>
                </a:srgbClr>
              </a:gs>
              <a:gs pos="100000">
                <a:srgbClr val="413324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8960" y="2476500"/>
            <a:ext cx="3003890" cy="39395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/>
              <a:t>Listening and Doing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Favouritism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Faith and Deeds</a:t>
            </a:r>
          </a:p>
          <a:p>
            <a:endParaRPr lang="en-AU" sz="2000" dirty="0"/>
          </a:p>
          <a:p>
            <a:r>
              <a:rPr lang="en-AU" sz="2000" dirty="0"/>
              <a:t>Submitting to God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Boasting about tomorrow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Taming the tongue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Two types of wisdom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Prayer of faith</a:t>
            </a:r>
          </a:p>
        </p:txBody>
      </p:sp>
    </p:spTree>
    <p:extLst>
      <p:ext uri="{BB962C8B-B14F-4D97-AF65-F5344CB8AC3E}">
        <p14:creationId xmlns:p14="http://schemas.microsoft.com/office/powerpoint/2010/main" val="4632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325472" y="346234"/>
            <a:ext cx="828358" cy="828358"/>
            <a:chOff x="10462536" y="1408249"/>
            <a:chExt cx="828358" cy="828358"/>
          </a:xfrm>
        </p:grpSpPr>
        <p:sp>
          <p:nvSpPr>
            <p:cNvPr id="258" name="Google Shape;258;p14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5A4632"/>
                </a:gs>
                <a:gs pos="30000">
                  <a:srgbClr val="5A4632"/>
                </a:gs>
                <a:gs pos="40000">
                  <a:srgbClr val="765B3F"/>
                </a:gs>
                <a:gs pos="60000">
                  <a:srgbClr val="5A4632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5A46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60" name="Google Shape;26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33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/>
          </p:nvPr>
        </p:nvSpPr>
        <p:spPr>
          <a:xfrm>
            <a:off x="473122" y="374659"/>
            <a:ext cx="4085838" cy="167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dirty="0"/>
              <a:t>Pearls from James</a:t>
            </a:r>
            <a:endParaRPr dirty="0"/>
          </a:p>
        </p:txBody>
      </p:sp>
      <p:sp>
        <p:nvSpPr>
          <p:cNvPr id="262" name="Google Shape;262;p14"/>
          <p:cNvSpPr/>
          <p:nvPr/>
        </p:nvSpPr>
        <p:spPr>
          <a:xfrm>
            <a:off x="4121219" y="5433223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B5987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1"/>
          </p:nvPr>
        </p:nvSpPr>
        <p:spPr>
          <a:xfrm>
            <a:off x="325472" y="2852928"/>
            <a:ext cx="4268272" cy="383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>
                <a:solidFill>
                  <a:schemeClr val="lt1"/>
                </a:solidFill>
              </a:rPr>
              <a:t>October 23</a:t>
            </a:r>
            <a:r>
              <a:rPr lang="en-US" sz="2800" baseline="30000" dirty="0">
                <a:solidFill>
                  <a:schemeClr val="lt1"/>
                </a:solidFill>
              </a:rPr>
              <a:t>rd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>
                <a:solidFill>
                  <a:schemeClr val="lt1"/>
                </a:solidFill>
              </a:rPr>
              <a:t>Kay Brown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>
                <a:solidFill>
                  <a:schemeClr val="lt1"/>
                </a:solidFill>
              </a:rPr>
              <a:t>James 5:13-20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>
                <a:solidFill>
                  <a:schemeClr val="lt1"/>
                </a:solidFill>
              </a:rPr>
              <a:t>The Prayer of Faith</a:t>
            </a:r>
            <a:endParaRPr dirty="0"/>
          </a:p>
        </p:txBody>
      </p:sp>
      <p:pic>
        <p:nvPicPr>
          <p:cNvPr id="264" name="Google Shape;264;p14" descr="Metallic marble"/>
          <p:cNvPicPr preferRelativeResize="0"/>
          <p:nvPr/>
        </p:nvPicPr>
        <p:blipFill rotWithShape="1">
          <a:blip r:embed="rId3">
            <a:alphaModFix/>
          </a:blip>
          <a:srcRect l="14278" r="13222" b="-1"/>
          <a:stretch/>
        </p:blipFill>
        <p:spPr>
          <a:xfrm>
            <a:off x="5032081" y="10"/>
            <a:ext cx="7159920" cy="6857990"/>
          </a:xfrm>
          <a:custGeom>
            <a:avLst/>
            <a:gdLst/>
            <a:ahLst/>
            <a:cxnLst/>
            <a:rect l="l" t="t" r="r" b="b"/>
            <a:pathLst>
              <a:path w="7448551" h="6858000" extrusionOk="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65" name="Google Shape;265;p14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413324">
                  <a:alpha val="0"/>
                </a:srgbClr>
              </a:gs>
              <a:gs pos="28000">
                <a:srgbClr val="413324">
                  <a:alpha val="0"/>
                </a:srgbClr>
              </a:gs>
              <a:gs pos="90000">
                <a:srgbClr val="413324">
                  <a:alpha val="60000"/>
                </a:srgbClr>
              </a:gs>
              <a:gs pos="100000">
                <a:srgbClr val="413324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325472" y="346234"/>
            <a:ext cx="828358" cy="828358"/>
            <a:chOff x="10462536" y="1408249"/>
            <a:chExt cx="828358" cy="828358"/>
          </a:xfrm>
        </p:grpSpPr>
        <p:sp>
          <p:nvSpPr>
            <p:cNvPr id="258" name="Google Shape;258;p14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5A4632"/>
                </a:gs>
                <a:gs pos="30000">
                  <a:srgbClr val="5A4632"/>
                </a:gs>
                <a:gs pos="40000">
                  <a:srgbClr val="765B3F"/>
                </a:gs>
                <a:gs pos="60000">
                  <a:srgbClr val="5A4632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5A46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60" name="Google Shape;26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33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/>
          </p:nvPr>
        </p:nvSpPr>
        <p:spPr>
          <a:xfrm>
            <a:off x="473122" y="374659"/>
            <a:ext cx="4085838" cy="167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dirty="0"/>
              <a:t>Pearls from James</a:t>
            </a:r>
            <a:endParaRPr dirty="0"/>
          </a:p>
        </p:txBody>
      </p:sp>
      <p:sp>
        <p:nvSpPr>
          <p:cNvPr id="262" name="Google Shape;262;p14"/>
          <p:cNvSpPr/>
          <p:nvPr/>
        </p:nvSpPr>
        <p:spPr>
          <a:xfrm>
            <a:off x="4121219" y="5433223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B5987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1"/>
          </p:nvPr>
        </p:nvSpPr>
        <p:spPr>
          <a:xfrm>
            <a:off x="325472" y="2852928"/>
            <a:ext cx="4268272" cy="383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>
                <a:solidFill>
                  <a:schemeClr val="lt1"/>
                </a:solidFill>
              </a:rPr>
              <a:t>October 23</a:t>
            </a:r>
            <a:r>
              <a:rPr lang="en-US" sz="2800" baseline="30000" dirty="0">
                <a:solidFill>
                  <a:schemeClr val="lt1"/>
                </a:solidFill>
              </a:rPr>
              <a:t>rd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>
                <a:solidFill>
                  <a:schemeClr val="lt1"/>
                </a:solidFill>
              </a:rPr>
              <a:t>Kay Brown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>
                <a:solidFill>
                  <a:schemeClr val="lt1"/>
                </a:solidFill>
              </a:rPr>
              <a:t>James 5:13-20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>
                <a:solidFill>
                  <a:schemeClr val="lt1"/>
                </a:solidFill>
              </a:rPr>
              <a:t>The Prayer of Faith</a:t>
            </a:r>
            <a:endParaRPr dirty="0"/>
          </a:p>
        </p:txBody>
      </p:sp>
      <p:pic>
        <p:nvPicPr>
          <p:cNvPr id="264" name="Google Shape;264;p14" descr="Metallic marble"/>
          <p:cNvPicPr preferRelativeResize="0"/>
          <p:nvPr/>
        </p:nvPicPr>
        <p:blipFill rotWithShape="1">
          <a:blip r:embed="rId3">
            <a:alphaModFix/>
          </a:blip>
          <a:srcRect l="14278" r="13222" b="-1"/>
          <a:stretch/>
        </p:blipFill>
        <p:spPr>
          <a:xfrm>
            <a:off x="5032081" y="10"/>
            <a:ext cx="7159920" cy="6857990"/>
          </a:xfrm>
          <a:custGeom>
            <a:avLst/>
            <a:gdLst/>
            <a:ahLst/>
            <a:cxnLst/>
            <a:rect l="l" t="t" r="r" b="b"/>
            <a:pathLst>
              <a:path w="7448551" h="6858000" extrusionOk="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65" name="Google Shape;265;p14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413324">
                  <a:alpha val="0"/>
                </a:srgbClr>
              </a:gs>
              <a:gs pos="28000">
                <a:srgbClr val="413324">
                  <a:alpha val="0"/>
                </a:srgbClr>
              </a:gs>
              <a:gs pos="90000">
                <a:srgbClr val="413324">
                  <a:alpha val="60000"/>
                </a:srgbClr>
              </a:gs>
              <a:gs pos="100000">
                <a:srgbClr val="413324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" name="Picture 14" descr="Golden Key Png Image Transparent - Transparent Background Key Gif, Png  Download - kind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25" y="4309838"/>
            <a:ext cx="3540400" cy="2437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98106" y="4309838"/>
            <a:ext cx="4193894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CC9900"/>
                </a:solidFill>
              </a:rPr>
              <a:t>Prayer is a golden key that is kept bright by constant use and it will unlock the treasures of earth and heaven</a:t>
            </a:r>
          </a:p>
          <a:p>
            <a:endParaRPr lang="en-AU" sz="1200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549536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Pearls from James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8362385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</a:t>
            </a:r>
            <a:r>
              <a:rPr lang="en-US" sz="2800" dirty="0">
                <a:solidFill>
                  <a:schemeClr val="lt1"/>
                </a:solidFill>
              </a:rPr>
              <a:t>5:13-20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50863" y="1231392"/>
            <a:ext cx="11090274" cy="5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Pray when you are: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3200" b="1" dirty="0"/>
              <a:t>In trouble</a:t>
            </a:r>
          </a:p>
        </p:txBody>
      </p:sp>
      <p:sp>
        <p:nvSpPr>
          <p:cNvPr id="2" name="AutoShape 4" descr="Monopoly Get Out of Denver Jail Free Mixed Media by Jas Stem | Pi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39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549536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Pearls from James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8362385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</a:t>
            </a:r>
            <a:r>
              <a:rPr lang="en-US" sz="2800" dirty="0">
                <a:solidFill>
                  <a:schemeClr val="lt1"/>
                </a:solidFill>
              </a:rPr>
              <a:t>5:13-20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50863" y="1231392"/>
            <a:ext cx="11090274" cy="5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Pray when you are: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3200" b="1" dirty="0"/>
              <a:t>In trouble</a:t>
            </a:r>
          </a:p>
        </p:txBody>
      </p:sp>
      <p:sp>
        <p:nvSpPr>
          <p:cNvPr id="2" name="AutoShape 4" descr="Monopoly Get Out of Denver Jail Free Mixed Media by Jas Stem | Pi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414">
            <a:off x="4252817" y="2187189"/>
            <a:ext cx="6353065" cy="34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549536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Pearls from James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8362385" y="293243"/>
            <a:ext cx="3278752" cy="4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</a:t>
            </a:r>
            <a:r>
              <a:rPr lang="en-US" sz="2800" dirty="0">
                <a:solidFill>
                  <a:schemeClr val="lt1"/>
                </a:solidFill>
              </a:rPr>
              <a:t>5:13-20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50863" y="1231392"/>
            <a:ext cx="11090274" cy="503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AU" sz="3200" b="1" dirty="0"/>
              <a:t>Pray when you are: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2400" dirty="0"/>
              <a:t>In trouble</a:t>
            </a:r>
          </a:p>
          <a:p>
            <a:pPr marL="584200" indent="-457200">
              <a:spcBef>
                <a:spcPts val="0"/>
              </a:spcBef>
              <a:buSzPts val="2000"/>
            </a:pPr>
            <a:r>
              <a:rPr lang="en-AU" sz="3200" b="1" dirty="0"/>
              <a:t>Happy – sing a song of praise</a:t>
            </a:r>
          </a:p>
        </p:txBody>
      </p:sp>
      <p:sp>
        <p:nvSpPr>
          <p:cNvPr id="2" name="AutoShape 4" descr="Monopoly Get Out of Denver Jail Free Mixed Media by Jas Stem | Pi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6" name="Picture 2" descr="95,710 Bird Sing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 bwMode="auto">
          <a:xfrm>
            <a:off x="6946899" y="2111374"/>
            <a:ext cx="2416175" cy="27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7947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_2SEEDS">
      <a:dk1>
        <a:srgbClr val="000000"/>
      </a:dk1>
      <a:lt1>
        <a:srgbClr val="FFFFFF"/>
      </a:lt1>
      <a:dk2>
        <a:srgbClr val="413324"/>
      </a:dk2>
      <a:lt2>
        <a:srgbClr val="E6E8E2"/>
      </a:lt2>
      <a:accent1>
        <a:srgbClr val="8F7FBA"/>
      </a:accent1>
      <a:accent2>
        <a:srgbClr val="969DC6"/>
      </a:accent2>
      <a:accent3>
        <a:srgbClr val="B796C6"/>
      </a:accent3>
      <a:accent4>
        <a:srgbClr val="BA8F7F"/>
      </a:accent4>
      <a:accent5>
        <a:srgbClr val="B1A282"/>
      </a:accent5>
      <a:accent6>
        <a:srgbClr val="A2A873"/>
      </a:accent6>
      <a:hlink>
        <a:srgbClr val="7A8953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690</Words>
  <Application>Microsoft Office PowerPoint</Application>
  <PresentationFormat>Widescreen</PresentationFormat>
  <Paragraphs>114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Corbel</vt:lpstr>
      <vt:lpstr>Arial</vt:lpstr>
      <vt:lpstr>Source Sans Pro</vt:lpstr>
      <vt:lpstr>3DFloatVTI</vt:lpstr>
      <vt:lpstr>Depth</vt:lpstr>
      <vt:lpstr>James 5:13-20</vt:lpstr>
      <vt:lpstr>James 5:13-20</vt:lpstr>
      <vt:lpstr>Pearls from James</vt:lpstr>
      <vt:lpstr>Pearls from James</vt:lpstr>
      <vt:lpstr>Pearls from James</vt:lpstr>
      <vt:lpstr>Pearls from James</vt:lpstr>
      <vt:lpstr>Pearls from James</vt:lpstr>
      <vt:lpstr>Pearls from James</vt:lpstr>
      <vt:lpstr>Pearls from James</vt:lpstr>
      <vt:lpstr>Pearls from James</vt:lpstr>
      <vt:lpstr>Pearls from James</vt:lpstr>
      <vt:lpstr>Pearls from James</vt:lpstr>
      <vt:lpstr>Pearls from James</vt:lpstr>
      <vt:lpstr>Pearls from James</vt:lpstr>
      <vt:lpstr>Pearls from James</vt:lpstr>
      <vt:lpstr>Pearls from James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Pearls from James</dc:title>
  <dc:creator>Sue de Pyle</dc:creator>
  <cp:lastModifiedBy>Streamer</cp:lastModifiedBy>
  <cp:revision>47</cp:revision>
  <cp:lastPrinted>2022-10-13T09:57:55Z</cp:lastPrinted>
  <dcterms:created xsi:type="dcterms:W3CDTF">2022-07-12T11:37:12Z</dcterms:created>
  <dcterms:modified xsi:type="dcterms:W3CDTF">2022-10-22T22:18:15Z</dcterms:modified>
</cp:coreProperties>
</file>